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8" r:id="rId2"/>
    <p:sldId id="393" r:id="rId3"/>
    <p:sldId id="757" r:id="rId4"/>
    <p:sldId id="756" r:id="rId5"/>
    <p:sldId id="761" r:id="rId6"/>
    <p:sldId id="766" r:id="rId7"/>
    <p:sldId id="763" r:id="rId8"/>
    <p:sldId id="764" r:id="rId9"/>
    <p:sldId id="438" r:id="rId10"/>
    <p:sldId id="765" r:id="rId11"/>
    <p:sldId id="762" r:id="rId12"/>
    <p:sldId id="767" r:id="rId13"/>
    <p:sldId id="768" r:id="rId14"/>
    <p:sldId id="769" r:id="rId15"/>
    <p:sldId id="446" r:id="rId16"/>
    <p:sldId id="772" r:id="rId17"/>
    <p:sldId id="775" r:id="rId18"/>
    <p:sldId id="533" r:id="rId19"/>
    <p:sldId id="534" r:id="rId20"/>
    <p:sldId id="559" r:id="rId21"/>
    <p:sldId id="560" r:id="rId22"/>
    <p:sldId id="577" r:id="rId23"/>
    <p:sldId id="576" r:id="rId24"/>
    <p:sldId id="778" r:id="rId25"/>
    <p:sldId id="591" r:id="rId26"/>
    <p:sldId id="779" r:id="rId27"/>
    <p:sldId id="617" r:id="rId28"/>
    <p:sldId id="676" r:id="rId29"/>
    <p:sldId id="677" r:id="rId30"/>
    <p:sldId id="694" r:id="rId31"/>
    <p:sldId id="695" r:id="rId32"/>
    <p:sldId id="696" r:id="rId33"/>
    <p:sldId id="7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F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7952" autoAdjust="0"/>
  </p:normalViewPr>
  <p:slideViewPr>
    <p:cSldViewPr>
      <p:cViewPr>
        <p:scale>
          <a:sx n="60" d="100"/>
          <a:sy n="60" d="100"/>
        </p:scale>
        <p:origin x="-480" y="-3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88662A-4A8E-43D2-AAAD-272B0DE71DF4}" type="datetimeFigureOut">
              <a:rPr lang="en-GB" smtClean="0"/>
              <a:t>11/11/2014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191C4-01E2-4630-8224-42DFF5302108}" type="slidenum">
              <a:rPr lang="en-GB" smtClean="0"/>
              <a:t>‹#›</a:t>
            </a:fld>
            <a:endParaRPr lang="en-GB"/>
          </a:p>
        </p:txBody>
      </p:sp>
    </p:spTree>
    <p:extLst>
      <p:ext uri="{BB962C8B-B14F-4D97-AF65-F5344CB8AC3E}">
        <p14:creationId xmlns:p14="http://schemas.microsoft.com/office/powerpoint/2010/main" val="306192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44946B-30C7-4038-B25A-7F22E516CEF9}" type="slidenum">
              <a:rPr lang="en-GB" smtClean="0"/>
              <a:t>15</a:t>
            </a:fld>
            <a:endParaRPr lang="en-GB" dirty="0"/>
          </a:p>
        </p:txBody>
      </p:sp>
    </p:spTree>
    <p:extLst>
      <p:ext uri="{BB962C8B-B14F-4D97-AF65-F5344CB8AC3E}">
        <p14:creationId xmlns:p14="http://schemas.microsoft.com/office/powerpoint/2010/main" val="80990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44946B-30C7-4038-B25A-7F22E516CEF9}" type="slidenum">
              <a:rPr lang="en-GB" smtClean="0"/>
              <a:t>16</a:t>
            </a:fld>
            <a:endParaRPr lang="en-GB" dirty="0"/>
          </a:p>
        </p:txBody>
      </p:sp>
    </p:spTree>
    <p:extLst>
      <p:ext uri="{BB962C8B-B14F-4D97-AF65-F5344CB8AC3E}">
        <p14:creationId xmlns:p14="http://schemas.microsoft.com/office/powerpoint/2010/main" val="80990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should we do about our findings?  Recommendations</a:t>
            </a:r>
            <a:r>
              <a:rPr lang="en-GB" baseline="0" dirty="0" smtClean="0"/>
              <a:t> are based on the premise that we all need time to process information and to come to terms with what is an unfamiliar experience. This requires written information reinforced by verbal explanation separated by a period of time for reflection. The explanation should be realistic and not raise expectations that cannot be fulfilled.</a:t>
            </a:r>
            <a:endParaRPr lang="en-GB" dirty="0"/>
          </a:p>
        </p:txBody>
      </p:sp>
      <p:sp>
        <p:nvSpPr>
          <p:cNvPr id="4" name="Slide Number Placeholder 3"/>
          <p:cNvSpPr>
            <a:spLocks noGrp="1"/>
          </p:cNvSpPr>
          <p:nvPr>
            <p:ph type="sldNum" sz="quarter" idx="10"/>
          </p:nvPr>
        </p:nvSpPr>
        <p:spPr/>
        <p:txBody>
          <a:bodyPr/>
          <a:lstStyle/>
          <a:p>
            <a:fld id="{108590F0-8316-4A1A-9C95-1994DB869900}" type="slidenum">
              <a:rPr lang="en-GB" smtClean="0"/>
              <a:t>18</a:t>
            </a:fld>
            <a:endParaRPr lang="en-GB"/>
          </a:p>
        </p:txBody>
      </p:sp>
    </p:spTree>
    <p:extLst>
      <p:ext uri="{BB962C8B-B14F-4D97-AF65-F5344CB8AC3E}">
        <p14:creationId xmlns:p14="http://schemas.microsoft.com/office/powerpoint/2010/main" val="275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 </a:t>
            </a:r>
            <a:r>
              <a:rPr lang="en-GB" dirty="0" err="1" smtClean="0"/>
              <a:t>precis</a:t>
            </a:r>
            <a:r>
              <a:rPr lang="en-GB" dirty="0" smtClean="0"/>
              <a:t> of a patient centred explanation. We have suggested a slightly more detailed version of this explanatory table for incorporation into patient literature. A copy is in NAP5 and in your </a:t>
            </a:r>
            <a:r>
              <a:rPr lang="en-GB" dirty="0" err="1" smtClean="0"/>
              <a:t>handout</a:t>
            </a:r>
            <a:r>
              <a:rPr lang="en-GB" dirty="0" smtClean="0"/>
              <a:t>.</a:t>
            </a:r>
          </a:p>
          <a:p>
            <a:endParaRPr lang="en-GB" dirty="0"/>
          </a:p>
        </p:txBody>
      </p:sp>
      <p:sp>
        <p:nvSpPr>
          <p:cNvPr id="4" name="Slide Number Placeholder 3"/>
          <p:cNvSpPr>
            <a:spLocks noGrp="1"/>
          </p:cNvSpPr>
          <p:nvPr>
            <p:ph type="sldNum" sz="quarter" idx="10"/>
          </p:nvPr>
        </p:nvSpPr>
        <p:spPr/>
        <p:txBody>
          <a:bodyPr/>
          <a:lstStyle/>
          <a:p>
            <a:fld id="{108590F0-8316-4A1A-9C95-1994DB869900}" type="slidenum">
              <a:rPr lang="en-GB" smtClean="0"/>
              <a:t>19</a:t>
            </a:fld>
            <a:endParaRPr lang="en-GB"/>
          </a:p>
        </p:txBody>
      </p:sp>
    </p:spTree>
    <p:extLst>
      <p:ext uri="{BB962C8B-B14F-4D97-AF65-F5344CB8AC3E}">
        <p14:creationId xmlns:p14="http://schemas.microsoft.com/office/powerpoint/2010/main" val="109413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r>
              <a:rPr lang="en-IE" smtClean="0">
                <a:latin typeface="Calibri" pitchFamily="34" charset="0"/>
                <a:ea typeface="MS PGothic" pitchFamily="34" charset="-128"/>
              </a:rPr>
              <a:t>12 recommendations relating to NMBs</a:t>
            </a:r>
            <a:endParaRPr lang="en-GB" smtClean="0">
              <a:latin typeface="Calibri"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p:spPr>
        <p:txBody>
          <a:bodyPr/>
          <a:lstStyle/>
          <a:p>
            <a:pPr eaLnBrk="1" hangingPunct="1"/>
            <a:r>
              <a:rPr lang="en-US" smtClean="0">
                <a:latin typeface="Avenir LT 35 Light" charset="0"/>
                <a:ea typeface="MS PGothic" pitchFamily="34" charset="-128"/>
              </a:rPr>
              <a:t>Conceptually, unopposed global neuromuscular blockade is an intervention with capacity to cause great psychological harm, unless it is counteracted by general anaesthesia (as evident in syringe swap reports)</a:t>
            </a:r>
          </a:p>
          <a:p>
            <a:pPr eaLnBrk="1" hangingPunct="1"/>
            <a:endParaRPr lang="en-US" smtClean="0">
              <a:solidFill>
                <a:srgbClr val="000000"/>
              </a:solidFill>
              <a:latin typeface="Avenir LT 35 Light" charset="0"/>
              <a:ea typeface="MS PGothic" pitchFamily="34" charset="-128"/>
            </a:endParaRPr>
          </a:p>
          <a:p>
            <a:pPr eaLnBrk="1" hangingPunct="1"/>
            <a:r>
              <a:rPr lang="en-US" smtClean="0">
                <a:latin typeface="Avenir LT 35 Light" charset="0"/>
                <a:ea typeface="MS PGothic" pitchFamily="34" charset="-128"/>
              </a:rPr>
              <a:t>NAP5 contains reports of paralysis at induction, on transfer into theatre, during surgery, during transfer from theatre, and during recovery. </a:t>
            </a:r>
          </a:p>
          <a:p>
            <a:pPr eaLnBrk="1" hangingPunct="1"/>
            <a:endParaRPr lang="en-US" smtClean="0">
              <a:latin typeface="Avenir LT 35 Light" charset="0"/>
              <a:ea typeface="MS PGothic" pitchFamily="34" charset="-128"/>
            </a:endParaRPr>
          </a:p>
          <a:p>
            <a:pPr eaLnBrk="1" hangingPunct="1"/>
            <a:r>
              <a:rPr lang="en-US" smtClean="0">
                <a:latin typeface="Avenir LT 35 Light" charset="0"/>
                <a:ea typeface="MS PGothic" pitchFamily="34" charset="-128"/>
              </a:rPr>
              <a:t>A disruption of the balance can occur at any time during anaesthesia. </a:t>
            </a:r>
          </a:p>
        </p:txBody>
      </p:sp>
      <p:sp>
        <p:nvSpPr>
          <p:cNvPr id="41987" name="Slide Number Placeholder 3"/>
          <p:cNvSpPr>
            <a:spLocks noGrp="1"/>
          </p:cNvSpPr>
          <p:nvPr>
            <p:ph type="sldNum" sz="quarter" idx="5"/>
          </p:nvPr>
        </p:nvSpPr>
        <p:spPr>
          <a:noFill/>
          <a:ln>
            <a:miter lim="800000"/>
            <a:headEnd/>
            <a:tailEnd/>
          </a:ln>
        </p:spPr>
        <p:txBody>
          <a:bodyPr/>
          <a:lstStyle/>
          <a:p>
            <a:fld id="{A7A552F0-BCC5-484F-AB08-04072B83E9DC}" type="slidenum">
              <a:rPr lang="en-GB" smtClean="0">
                <a:latin typeface="Calibri" pitchFamily="34" charset="0"/>
                <a:ea typeface="MS PGothic" pitchFamily="34" charset="-128"/>
              </a:rPr>
              <a:pPr/>
              <a:t>23</a:t>
            </a:fld>
            <a:endParaRPr lang="en-GB" smtClean="0">
              <a:latin typeface="Calibri"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r>
              <a:rPr lang="en-IE" smtClean="0">
                <a:latin typeface="Calibri" pitchFamily="34" charset="0"/>
                <a:ea typeface="MS PGothic" pitchFamily="34" charset="-128"/>
              </a:rPr>
              <a:t>12 recommendations relating to NMBs</a:t>
            </a:r>
            <a:endParaRPr lang="en-GB" smtClean="0">
              <a:latin typeface="Calibri"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24744"/>
            <a:ext cx="9144000" cy="6120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10"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21448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325798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3146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Tree>
    <p:extLst>
      <p:ext uri="{BB962C8B-B14F-4D97-AF65-F5344CB8AC3E}">
        <p14:creationId xmlns:p14="http://schemas.microsoft.com/office/powerpoint/2010/main" val="395452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83565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6979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10424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99063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41147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13550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15B0D4-9A27-41D8-AFD6-9CEA31C4B76B}" type="datetimeFigureOut">
              <a:rPr lang="en-GB" smtClean="0"/>
              <a:t>11/11/2014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B11C014-F295-4C32-A665-9173BD6BA7E7}" type="slidenum">
              <a:rPr lang="en-GB" smtClean="0"/>
              <a:t>‹#›</a:t>
            </a:fld>
            <a:endParaRPr lang="en-GB"/>
          </a:p>
        </p:txBody>
      </p:sp>
    </p:spTree>
    <p:extLst>
      <p:ext uri="{BB962C8B-B14F-4D97-AF65-F5344CB8AC3E}">
        <p14:creationId xmlns:p14="http://schemas.microsoft.com/office/powerpoint/2010/main" val="20224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F232"/>
        </a:solidFill>
        <a:effectLst/>
      </p:bgPr>
    </p:bg>
    <p:spTree>
      <p:nvGrpSpPr>
        <p:cNvPr id="1" name=""/>
        <p:cNvGrpSpPr/>
        <p:nvPr/>
      </p:nvGrpSpPr>
      <p:grpSpPr>
        <a:xfrm>
          <a:off x="0" y="0"/>
          <a:ext cx="0" cy="0"/>
          <a:chOff x="0" y="0"/>
          <a:chExt cx="0" cy="0"/>
        </a:xfrm>
      </p:grpSpPr>
      <p:sp>
        <p:nvSpPr>
          <p:cNvPr id="9" name="Rectangle 8"/>
          <p:cNvSpPr/>
          <p:nvPr userDrawn="1"/>
        </p:nvSpPr>
        <p:spPr>
          <a:xfrm>
            <a:off x="0" y="1412776"/>
            <a:ext cx="9144000" cy="58326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5"/>
          <p:cNvSpPr txBox="1">
            <a:spLocks/>
          </p:cNvSpPr>
          <p:nvPr userDrawn="1"/>
        </p:nvSpPr>
        <p:spPr>
          <a:xfrm>
            <a:off x="6012160" y="184665"/>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
        <p:nvSpPr>
          <p:cNvPr id="8" name="Footer Placeholder 5"/>
          <p:cNvSpPr txBox="1">
            <a:spLocks/>
          </p:cNvSpPr>
          <p:nvPr userDrawn="1"/>
        </p:nvSpPr>
        <p:spPr>
          <a:xfrm>
            <a:off x="6044734" y="6311307"/>
            <a:ext cx="2895600" cy="72405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solidFill>
                  <a:schemeClr val="tx1"/>
                </a:solidFill>
              </a:rPr>
              <a:t>NAP5</a:t>
            </a:r>
          </a:p>
          <a:p>
            <a:pPr algn="r"/>
            <a:r>
              <a:rPr lang="en-US" sz="1400" dirty="0" smtClean="0">
                <a:solidFill>
                  <a:schemeClr val="tx1"/>
                </a:solidFill>
              </a:rPr>
              <a:t> The 5th National Audit Project</a:t>
            </a:r>
          </a:p>
          <a:p>
            <a:pPr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spTree>
    <p:extLst>
      <p:ext uri="{BB962C8B-B14F-4D97-AF65-F5344CB8AC3E}">
        <p14:creationId xmlns:p14="http://schemas.microsoft.com/office/powerpoint/2010/main" val="34985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nationalauditprojects.org.uk/NAP5-Anaesthetia-Awareness-Pathwa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65623" y="1484784"/>
            <a:ext cx="3950593" cy="559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274638"/>
            <a:ext cx="8229600" cy="1143000"/>
          </a:xfrm>
        </p:spPr>
        <p:txBody>
          <a:bodyPr/>
          <a:lstStyle/>
          <a:p>
            <a:r>
              <a:rPr lang="en-US" dirty="0" smtClean="0"/>
              <a:t>Recommendations</a:t>
            </a:r>
            <a:endParaRPr lang="en-US" dirty="0"/>
          </a:p>
        </p:txBody>
      </p:sp>
    </p:spTree>
    <p:extLst>
      <p:ext uri="{BB962C8B-B14F-4D97-AF65-F5344CB8AC3E}">
        <p14:creationId xmlns:p14="http://schemas.microsoft.com/office/powerpoint/2010/main" val="204071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altLang="en-US" sz="3600" dirty="0" smtClean="0"/>
              <a:t>Induction</a:t>
            </a:r>
          </a:p>
        </p:txBody>
      </p:sp>
      <p:pic>
        <p:nvPicPr>
          <p:cNvPr id="409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395536" y="1765738"/>
            <a:ext cx="3888432" cy="430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371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en-US" sz="3600" dirty="0" smtClean="0"/>
              <a:t>Maintenance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309" y="47625"/>
            <a:ext cx="4538098" cy="705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822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en-US" sz="3600" dirty="0" smtClean="0"/>
              <a:t>Emergence</a:t>
            </a: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95936" y="188640"/>
            <a:ext cx="5148063" cy="683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35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en-US" sz="3600" dirty="0" smtClean="0"/>
              <a:t>Emergence</a:t>
            </a:r>
          </a:p>
        </p:txBody>
      </p:sp>
      <p:sp>
        <p:nvSpPr>
          <p:cNvPr id="2" name="Content Placeholder 1"/>
          <p:cNvSpPr>
            <a:spLocks noGrp="1"/>
          </p:cNvSpPr>
          <p:nvPr>
            <p:ph idx="1"/>
          </p:nvPr>
        </p:nvSpPr>
        <p:spPr/>
        <p:txBody>
          <a:bodyPr/>
          <a:lstStyle/>
          <a:p>
            <a:endParaRPr lang="en-GB"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77"/>
          <a:stretch/>
        </p:blipFill>
        <p:spPr bwMode="auto">
          <a:xfrm>
            <a:off x="279603" y="3947435"/>
            <a:ext cx="4940469" cy="257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51520" y="1499272"/>
            <a:ext cx="4858108" cy="257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09628" y="1484784"/>
            <a:ext cx="1334580" cy="554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4698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en-US" sz="3600" dirty="0" smtClean="0"/>
              <a:t>Emergence</a:t>
            </a: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23528" y="1340768"/>
            <a:ext cx="5112568" cy="588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969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Obstetrics</a:t>
            </a:r>
            <a:endParaRPr lang="en-GB" dirty="0"/>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51521" y="1484784"/>
            <a:ext cx="5190195"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134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Obstetrics</a:t>
            </a:r>
            <a:endParaRPr lang="en-GB" dirty="0"/>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03" y="1988840"/>
            <a:ext cx="4783065" cy="448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34064" y="3140968"/>
            <a:ext cx="4509936" cy="215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889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Drug errors – awake paralysis</a:t>
            </a:r>
            <a:endParaRPr lang="en-GB" dirty="0"/>
          </a:p>
        </p:txBody>
      </p:sp>
      <p:pic>
        <p:nvPicPr>
          <p:cNvPr id="1741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2758" y="1340768"/>
            <a:ext cx="4728774" cy="346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4572000" y="2850242"/>
            <a:ext cx="4553227" cy="440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215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Reports of AAGA after sedation</a:t>
            </a:r>
            <a:endParaRPr lang="en-GB" dirty="0"/>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700807"/>
            <a:ext cx="5112568" cy="491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93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22255606"/>
              </p:ext>
            </p:extLst>
          </p:nvPr>
        </p:nvGraphicFramePr>
        <p:xfrm>
          <a:off x="2091" y="908720"/>
          <a:ext cx="9106413" cy="6192688"/>
        </p:xfrm>
        <a:graphic>
          <a:graphicData uri="http://schemas.openxmlformats.org/drawingml/2006/table">
            <a:tbl>
              <a:tblPr firstRow="1" bandRow="1">
                <a:tableStyleId>{5C22544A-7EE6-4342-B048-85BDC9FD1C3A}</a:tableStyleId>
              </a:tblPr>
              <a:tblGrid>
                <a:gridCol w="2286000"/>
                <a:gridCol w="2286000"/>
                <a:gridCol w="2286000"/>
                <a:gridCol w="2248413"/>
              </a:tblGrid>
              <a:tr h="924133">
                <a:tc>
                  <a:txBody>
                    <a:bodyPr/>
                    <a:lstStyle/>
                    <a:p>
                      <a:pPr algn="l"/>
                      <a:endParaRPr lang="en-GB" sz="1400" dirty="0"/>
                    </a:p>
                  </a:txBody>
                  <a:tcPr/>
                </a:tc>
                <a:tc>
                  <a:txBody>
                    <a:bodyPr/>
                    <a:lstStyle/>
                    <a:p>
                      <a:pPr algn="l"/>
                      <a:r>
                        <a:rPr lang="en-US" sz="2000" b="0" i="0" u="none" strike="noStrike" baseline="0" dirty="0" smtClean="0">
                          <a:latin typeface="AvenirLT-Heavy"/>
                        </a:rPr>
                        <a:t>What will this feel like? </a:t>
                      </a:r>
                      <a:endParaRPr lang="en-GB" sz="4800" dirty="0"/>
                    </a:p>
                  </a:txBody>
                  <a:tcPr/>
                </a:tc>
                <a:tc>
                  <a:txBody>
                    <a:bodyPr/>
                    <a:lstStyle/>
                    <a:p>
                      <a:pPr algn="l"/>
                      <a:r>
                        <a:rPr lang="en-US" sz="2000" b="0" i="0" u="none" strike="noStrike" baseline="0" dirty="0" smtClean="0">
                          <a:latin typeface="AvenirLT-Heavy"/>
                        </a:rPr>
                        <a:t>What will I remember</a:t>
                      </a:r>
                      <a:r>
                        <a:rPr lang="en-GB" sz="2000" b="0" i="0" u="none" strike="noStrike" baseline="0" dirty="0" smtClean="0">
                          <a:latin typeface="AvenirLT-Heavy"/>
                        </a:rPr>
                        <a:t>?</a:t>
                      </a:r>
                      <a:endParaRPr lang="en-GB" sz="4800" dirty="0"/>
                    </a:p>
                  </a:txBody>
                  <a:tcPr/>
                </a:tc>
                <a:tc>
                  <a:txBody>
                    <a:bodyPr/>
                    <a:lstStyle/>
                    <a:p>
                      <a:pPr algn="l"/>
                      <a:r>
                        <a:rPr lang="en-US" sz="1800" b="0" i="0" u="none" strike="noStrike" baseline="0" dirty="0" smtClean="0">
                          <a:latin typeface="AvenirLT-Heavy"/>
                        </a:rPr>
                        <a:t>What’s the risk related to the</a:t>
                      </a:r>
                    </a:p>
                    <a:p>
                      <a:pPr algn="l"/>
                      <a:r>
                        <a:rPr lang="en-GB" sz="1800" b="0" i="0" u="none" strike="noStrike" baseline="0" dirty="0" smtClean="0">
                          <a:latin typeface="AvenirLT-Heavy"/>
                        </a:rPr>
                        <a:t>sedation drugs?</a:t>
                      </a:r>
                      <a:endParaRPr lang="en-GB" sz="4400" dirty="0"/>
                    </a:p>
                  </a:txBody>
                  <a:tcPr/>
                </a:tc>
              </a:tr>
              <a:tr h="1324591">
                <a:tc>
                  <a:txBody>
                    <a:bodyPr/>
                    <a:lstStyle/>
                    <a:p>
                      <a:r>
                        <a:rPr lang="en-GB" sz="2000" b="1" dirty="0" smtClean="0"/>
                        <a:t>Not sedated: awake</a:t>
                      </a:r>
                      <a:endParaRPr lang="en-GB" sz="2000" b="1" dirty="0"/>
                    </a:p>
                  </a:txBody>
                  <a:tcPr marL="45720" marR="45720"/>
                </a:tc>
                <a:tc>
                  <a:txBody>
                    <a:bodyPr/>
                    <a:lstStyle/>
                    <a:p>
                      <a:r>
                        <a:rPr lang="en-US" sz="1600" b="0" i="0" u="none" strike="noStrike" kern="1200" baseline="0" dirty="0" smtClean="0">
                          <a:solidFill>
                            <a:schemeClr val="dk1"/>
                          </a:solidFill>
                          <a:latin typeface="+mn-lt"/>
                          <a:ea typeface="+mn-ea"/>
                          <a:cs typeface="+mn-cs"/>
                        </a:rPr>
                        <a:t>I am awake, possibly anxious. There may be mild </a:t>
                      </a:r>
                      <a:r>
                        <a:rPr lang="en-GB" sz="1600" b="0" i="0" u="none" strike="noStrike" kern="1200" baseline="0" dirty="0" smtClean="0">
                          <a:solidFill>
                            <a:schemeClr val="dk1"/>
                          </a:solidFill>
                          <a:latin typeface="+mn-lt"/>
                          <a:ea typeface="+mn-ea"/>
                          <a:cs typeface="+mn-cs"/>
                        </a:rPr>
                        <a:t>discomfort (depending on </a:t>
                      </a:r>
                      <a:r>
                        <a:rPr lang="en-US" sz="1600" b="0" i="0" u="none" strike="noStrike" kern="1200" baseline="0" dirty="0" smtClean="0">
                          <a:solidFill>
                            <a:schemeClr val="dk1"/>
                          </a:solidFill>
                          <a:latin typeface="+mn-lt"/>
                          <a:ea typeface="+mn-ea"/>
                          <a:cs typeface="+mn-cs"/>
                        </a:rPr>
                        <a:t>what I am having done)</a:t>
                      </a:r>
                      <a:endParaRPr lang="en-GB" sz="1600" dirty="0"/>
                    </a:p>
                  </a:txBody>
                  <a:tcPr marL="45720" marR="45720"/>
                </a:tc>
                <a:tc>
                  <a:txBody>
                    <a:bodyPr/>
                    <a:lstStyle/>
                    <a:p>
                      <a:r>
                        <a:rPr lang="en-GB" sz="2000" dirty="0" smtClean="0"/>
                        <a:t>Everything</a:t>
                      </a:r>
                      <a:endParaRPr lang="en-GB" sz="2000" dirty="0"/>
                    </a:p>
                  </a:txBody>
                  <a:tcPr marL="45720" marR="45720"/>
                </a:tc>
                <a:tc>
                  <a:txBody>
                    <a:bodyPr/>
                    <a:lstStyle/>
                    <a:p>
                      <a:r>
                        <a:rPr lang="en-GB" sz="2000" dirty="0" smtClean="0"/>
                        <a:t>Nearly zero</a:t>
                      </a:r>
                      <a:endParaRPr lang="en-GB" sz="2000" dirty="0"/>
                    </a:p>
                  </a:txBody>
                  <a:tcPr marL="45720" marR="45720"/>
                </a:tc>
              </a:tr>
              <a:tr h="831720">
                <a:tc>
                  <a:txBody>
                    <a:bodyPr/>
                    <a:lstStyle/>
                    <a:p>
                      <a:r>
                        <a:rPr lang="en-GB" sz="2000" b="1" dirty="0" smtClean="0"/>
                        <a:t>Minimal sedation</a:t>
                      </a:r>
                      <a:endParaRPr lang="en-GB" sz="2000" b="1" dirty="0"/>
                    </a:p>
                  </a:txBody>
                  <a:tcPr/>
                </a:tc>
                <a:tc>
                  <a:txBody>
                    <a:bodyPr/>
                    <a:lstStyle/>
                    <a:p>
                      <a:r>
                        <a:rPr lang="en-GB" sz="1600" b="0" i="0" u="none" strike="noStrike" kern="1200" baseline="0" dirty="0" smtClean="0">
                          <a:solidFill>
                            <a:schemeClr val="dk1"/>
                          </a:solidFill>
                          <a:latin typeface="+mn-lt"/>
                          <a:ea typeface="+mn-ea"/>
                          <a:cs typeface="+mn-cs"/>
                        </a:rPr>
                        <a:t>I am awake and calm.</a:t>
                      </a:r>
                    </a:p>
                    <a:p>
                      <a:r>
                        <a:rPr lang="en-US" sz="1600" b="0" i="0" u="none" strike="noStrike" kern="1200" baseline="0" dirty="0" smtClean="0">
                          <a:solidFill>
                            <a:schemeClr val="dk1"/>
                          </a:solidFill>
                          <a:latin typeface="+mn-lt"/>
                          <a:ea typeface="+mn-ea"/>
                          <a:cs typeface="+mn-cs"/>
                        </a:rPr>
                        <a:t>There may be mild or brief </a:t>
                      </a:r>
                      <a:r>
                        <a:rPr lang="en-GB" sz="1600" b="0" i="0" u="none" strike="noStrike" kern="1200" baseline="0" dirty="0" smtClean="0">
                          <a:solidFill>
                            <a:schemeClr val="dk1"/>
                          </a:solidFill>
                          <a:latin typeface="+mn-lt"/>
                          <a:ea typeface="+mn-ea"/>
                          <a:cs typeface="+mn-cs"/>
                        </a:rPr>
                        <a:t>discomfort.</a:t>
                      </a:r>
                      <a:endParaRPr lang="en-GB" sz="1600" dirty="0"/>
                    </a:p>
                  </a:txBody>
                  <a:tcPr/>
                </a:tc>
                <a:tc>
                  <a:txBody>
                    <a:bodyPr/>
                    <a:lstStyle/>
                    <a:p>
                      <a:r>
                        <a:rPr lang="en-GB" sz="2000" dirty="0" smtClean="0"/>
                        <a:t>Probably everything</a:t>
                      </a:r>
                      <a:endParaRPr lang="en-GB" sz="2000" dirty="0"/>
                    </a:p>
                  </a:txBody>
                  <a:tcPr/>
                </a:tc>
                <a:tc>
                  <a:txBody>
                    <a:bodyPr/>
                    <a:lstStyle/>
                    <a:p>
                      <a:r>
                        <a:rPr lang="en-GB" sz="2000" dirty="0" smtClean="0"/>
                        <a:t>Very low</a:t>
                      </a:r>
                      <a:endParaRPr lang="en-GB" sz="2000" dirty="0"/>
                    </a:p>
                  </a:txBody>
                  <a:tcPr/>
                </a:tc>
              </a:tr>
              <a:tr h="831720">
                <a:tc>
                  <a:txBody>
                    <a:bodyPr/>
                    <a:lstStyle/>
                    <a:p>
                      <a:r>
                        <a:rPr lang="en-GB" sz="2000" b="1" dirty="0" smtClean="0"/>
                        <a:t>Moderate sedation</a:t>
                      </a:r>
                      <a:endParaRPr lang="en-GB" sz="2000" b="1" dirty="0"/>
                    </a:p>
                  </a:txBody>
                  <a:tcPr/>
                </a:tc>
                <a:tc>
                  <a:txBody>
                    <a:bodyPr/>
                    <a:lstStyle/>
                    <a:p>
                      <a:r>
                        <a:rPr lang="en-US" sz="1600" b="0" i="0" u="none" strike="noStrike" kern="1200" baseline="0" dirty="0" smtClean="0">
                          <a:solidFill>
                            <a:schemeClr val="dk1"/>
                          </a:solidFill>
                          <a:latin typeface="+mn-lt"/>
                          <a:ea typeface="+mn-ea"/>
                          <a:cs typeface="+mn-cs"/>
                        </a:rPr>
                        <a:t>I am sleepy and calm but remain in control. I may feel mild discomfort.</a:t>
                      </a:r>
                      <a:endParaRPr lang="en-GB" sz="1600" dirty="0"/>
                    </a:p>
                  </a:txBody>
                  <a:tcPr/>
                </a:tc>
                <a:tc>
                  <a:txBody>
                    <a:bodyPr/>
                    <a:lstStyle/>
                    <a:p>
                      <a:r>
                        <a:rPr lang="en-GB" sz="2000" dirty="0" smtClean="0"/>
                        <a:t>I might</a:t>
                      </a:r>
                      <a:r>
                        <a:rPr lang="en-GB" sz="2000" baseline="0" dirty="0" smtClean="0"/>
                        <a:t> remember some things</a:t>
                      </a:r>
                      <a:endParaRPr lang="en-GB" sz="2000" dirty="0"/>
                    </a:p>
                  </a:txBody>
                  <a:tcPr/>
                </a:tc>
                <a:tc>
                  <a:txBody>
                    <a:bodyPr/>
                    <a:lstStyle/>
                    <a:p>
                      <a:r>
                        <a:rPr lang="en-GB" sz="2000" dirty="0" smtClean="0"/>
                        <a:t>Low</a:t>
                      </a:r>
                      <a:endParaRPr lang="en-GB" sz="2000" dirty="0"/>
                    </a:p>
                  </a:txBody>
                  <a:tcPr/>
                </a:tc>
              </a:tr>
              <a:tr h="912371">
                <a:tc>
                  <a:txBody>
                    <a:bodyPr/>
                    <a:lstStyle/>
                    <a:p>
                      <a:r>
                        <a:rPr lang="en-GB" sz="2000" b="1" dirty="0" smtClean="0"/>
                        <a:t>Deep sedation</a:t>
                      </a:r>
                      <a:endParaRPr lang="en-GB" sz="2000" b="1" dirty="0"/>
                    </a:p>
                  </a:txBody>
                  <a:tcPr/>
                </a:tc>
                <a:tc>
                  <a:txBody>
                    <a:bodyPr/>
                    <a:lstStyle/>
                    <a:p>
                      <a:r>
                        <a:rPr lang="en-GB" sz="1600" dirty="0" smtClean="0"/>
                        <a:t>I am asleep, I will not be in control</a:t>
                      </a:r>
                      <a:endParaRPr lang="en-GB" sz="1600" dirty="0"/>
                    </a:p>
                  </a:txBody>
                  <a:tcPr/>
                </a:tc>
                <a:tc>
                  <a:txBody>
                    <a:bodyPr/>
                    <a:lstStyle/>
                    <a:p>
                      <a:r>
                        <a:rPr lang="en-GB" sz="2000" dirty="0" smtClean="0"/>
                        <a:t>Probably very little</a:t>
                      </a:r>
                      <a:endParaRPr lang="en-GB" sz="2000" dirty="0"/>
                    </a:p>
                  </a:txBody>
                  <a:tcPr/>
                </a:tc>
                <a:tc>
                  <a:txBody>
                    <a:bodyPr/>
                    <a:lstStyle/>
                    <a:p>
                      <a:r>
                        <a:rPr lang="en-GB" sz="1600" dirty="0" smtClean="0"/>
                        <a:t>Higher risk:</a:t>
                      </a:r>
                      <a:r>
                        <a:rPr lang="en-US" sz="1400" b="0" i="0" u="none" strike="noStrike" kern="1200" baseline="0" dirty="0" smtClean="0">
                          <a:solidFill>
                            <a:schemeClr val="dk1"/>
                          </a:solidFill>
                          <a:latin typeface="+mn-lt"/>
                          <a:ea typeface="+mn-ea"/>
                          <a:cs typeface="+mn-cs"/>
                        </a:rPr>
                        <a:t>My breathing may slow when I am asleep –and I may need help to breathe </a:t>
                      </a:r>
                      <a:endParaRPr lang="en-GB" sz="1600" dirty="0"/>
                    </a:p>
                  </a:txBody>
                  <a:tcPr/>
                </a:tc>
              </a:tr>
              <a:tr h="1305164">
                <a:tc>
                  <a:txBody>
                    <a:bodyPr/>
                    <a:lstStyle/>
                    <a:p>
                      <a:r>
                        <a:rPr lang="en-GB" sz="2000" b="1" dirty="0" smtClean="0"/>
                        <a:t>Anaesthesia</a:t>
                      </a:r>
                      <a:endParaRPr lang="en-GB" sz="2000" b="1" dirty="0"/>
                    </a:p>
                  </a:txBody>
                  <a:tcPr/>
                </a:tc>
                <a:tc>
                  <a:txBody>
                    <a:bodyPr/>
                    <a:lstStyle/>
                    <a:p>
                      <a:r>
                        <a:rPr lang="en-GB" sz="1600" dirty="0" smtClean="0"/>
                        <a:t>I am deeply</a:t>
                      </a:r>
                      <a:r>
                        <a:rPr lang="en-GB" sz="1600" baseline="0" dirty="0" smtClean="0"/>
                        <a:t> asleep and unable to respond.</a:t>
                      </a:r>
                      <a:endParaRPr lang="en-GB" sz="1600" dirty="0"/>
                    </a:p>
                  </a:txBody>
                  <a:tcPr/>
                </a:tc>
                <a:tc>
                  <a:txBody>
                    <a:bodyPr/>
                    <a:lstStyle/>
                    <a:p>
                      <a:r>
                        <a:rPr lang="en-GB" sz="2000" dirty="0" smtClean="0"/>
                        <a:t>Very unlikely to remember</a:t>
                      </a:r>
                      <a:r>
                        <a:rPr lang="en-GB" sz="2000" baseline="0" dirty="0" smtClean="0"/>
                        <a:t> anything</a:t>
                      </a:r>
                      <a:endParaRPr lang="en-GB" sz="2000" dirty="0"/>
                    </a:p>
                  </a:txBody>
                  <a:tcPr/>
                </a:tc>
                <a:tc>
                  <a:txBody>
                    <a:bodyPr/>
                    <a:lstStyle/>
                    <a:p>
                      <a:r>
                        <a:rPr lang="en-US" sz="1400" b="0" i="0" u="none" strike="noStrike" kern="1200" baseline="0" dirty="0" smtClean="0">
                          <a:solidFill>
                            <a:schemeClr val="dk1"/>
                          </a:solidFill>
                          <a:latin typeface="+mn-lt"/>
                          <a:ea typeface="+mn-ea"/>
                          <a:cs typeface="+mn-cs"/>
                        </a:rPr>
                        <a:t>Higher risk </a:t>
                      </a:r>
                      <a:r>
                        <a:rPr lang="en-GB" sz="1400" b="0" i="0" u="none" strike="noStrike" kern="1200" baseline="0" dirty="0" smtClean="0">
                          <a:solidFill>
                            <a:schemeClr val="dk1"/>
                          </a:solidFill>
                          <a:latin typeface="+mn-lt"/>
                          <a:ea typeface="+mn-ea"/>
                          <a:cs typeface="+mn-cs"/>
                        </a:rPr>
                        <a:t>. My </a:t>
                      </a:r>
                      <a:r>
                        <a:rPr lang="en-US" sz="1400" b="0" i="0" u="none" strike="noStrike" kern="1200" baseline="0" dirty="0" smtClean="0">
                          <a:solidFill>
                            <a:schemeClr val="dk1"/>
                          </a:solidFill>
                          <a:latin typeface="+mn-lt"/>
                          <a:ea typeface="+mn-ea"/>
                          <a:cs typeface="+mn-cs"/>
                        </a:rPr>
                        <a:t>breathing may slow or stop and my BP and HR rate may fall. I will need a specialist doctor to look after me</a:t>
                      </a:r>
                      <a:endParaRPr lang="en-GB" sz="1600" dirty="0"/>
                    </a:p>
                  </a:txBody>
                  <a:tcPr/>
                </a:tc>
              </a:tr>
            </a:tbl>
          </a:graphicData>
        </a:graphic>
      </p:graphicFrame>
    </p:spTree>
    <p:extLst>
      <p:ext uri="{BB962C8B-B14F-4D97-AF65-F5344CB8AC3E}">
        <p14:creationId xmlns:p14="http://schemas.microsoft.com/office/powerpoint/2010/main" val="390418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Patient experience</a:t>
            </a:r>
            <a:endParaRPr lang="en-US" dirty="0"/>
          </a:p>
        </p:txBody>
      </p:sp>
      <p:pic>
        <p:nvPicPr>
          <p:cNvPr id="1026"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1628799"/>
            <a:ext cx="5472608" cy="496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99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smtClean="0"/>
              <a:t>TIVA</a:t>
            </a:r>
            <a:endParaRPr lang="en-GB"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988840"/>
            <a:ext cx="6268889" cy="4209931"/>
          </a:xfrm>
          <a:prstGeom prst="rect">
            <a:avLst/>
          </a:prstGeom>
        </p:spPr>
      </p:pic>
    </p:spTree>
    <p:extLst>
      <p:ext uri="{BB962C8B-B14F-4D97-AF65-F5344CB8AC3E}">
        <p14:creationId xmlns:p14="http://schemas.microsoft.com/office/powerpoint/2010/main" val="1444819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smtClean="0"/>
              <a:t>TIVA</a:t>
            </a:r>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844824"/>
            <a:ext cx="6048672" cy="4334697"/>
          </a:xfrm>
          <a:prstGeom prst="rect">
            <a:avLst/>
          </a:prstGeom>
        </p:spPr>
      </p:pic>
    </p:spTree>
    <p:extLst>
      <p:ext uri="{BB962C8B-B14F-4D97-AF65-F5344CB8AC3E}">
        <p14:creationId xmlns:p14="http://schemas.microsoft.com/office/powerpoint/2010/main" val="1101828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68313" y="260350"/>
            <a:ext cx="8229600" cy="1143000"/>
          </a:xfrm>
        </p:spPr>
        <p:txBody>
          <a:bodyPr/>
          <a:lstStyle/>
          <a:p>
            <a:pPr algn="l" eaLnBrk="1" hangingPunct="1"/>
            <a:r>
              <a:rPr lang="en-US" dirty="0" smtClean="0">
                <a:ea typeface="MS PGothic" pitchFamily="34" charset="-128"/>
              </a:rPr>
              <a:t>NMB</a:t>
            </a:r>
          </a:p>
        </p:txBody>
      </p:sp>
      <p:pic>
        <p:nvPicPr>
          <p:cNvPr id="2150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35496" y="1412776"/>
            <a:ext cx="4536504" cy="5744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265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GB" smtClean="0">
              <a:ea typeface="MS PGothic" pitchFamily="34" charset="-128"/>
            </a:endParaRPr>
          </a:p>
        </p:txBody>
      </p:sp>
      <p:pic>
        <p:nvPicPr>
          <p:cNvPr id="40962" name="Content Placeholder 3" descr="Fig 19 2b.tiff"/>
          <p:cNvPicPr>
            <a:picLocks noGrp="1" noChangeAspect="1"/>
          </p:cNvPicPr>
          <p:nvPr>
            <p:ph idx="1"/>
          </p:nvPr>
        </p:nvPicPr>
        <p:blipFill>
          <a:blip r:embed="rId3" cstate="print">
            <a:extLst>
              <a:ext uri="{28A0092B-C50C-407E-A947-70E740481C1C}">
                <a14:useLocalDpi xmlns:a14="http://schemas.microsoft.com/office/drawing/2010/main" val="0"/>
              </a:ext>
            </a:extLst>
          </a:blip>
          <a:srcRect l="-20488" r="-20488"/>
          <a:stretch>
            <a:fillRect/>
          </a:stretch>
        </p:blipFill>
        <p:spPr>
          <a:xfrm>
            <a:off x="-1549400" y="87313"/>
            <a:ext cx="12312650" cy="6770687"/>
          </a:xfrm>
        </p:spPr>
      </p:pic>
    </p:spTree>
    <p:extLst>
      <p:ext uri="{BB962C8B-B14F-4D97-AF65-F5344CB8AC3E}">
        <p14:creationId xmlns:p14="http://schemas.microsoft.com/office/powerpoint/2010/main" val="2927916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68313" y="260350"/>
            <a:ext cx="8229600" cy="1143000"/>
          </a:xfrm>
        </p:spPr>
        <p:txBody>
          <a:bodyPr/>
          <a:lstStyle/>
          <a:p>
            <a:pPr algn="l" eaLnBrk="1" hangingPunct="1"/>
            <a:r>
              <a:rPr lang="en-US" dirty="0" smtClean="0">
                <a:ea typeface="MS PGothic" pitchFamily="34" charset="-128"/>
              </a:rPr>
              <a:t>NMB</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1858" y="2060848"/>
            <a:ext cx="4953897" cy="4207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220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DOA</a:t>
            </a:r>
            <a:endParaRPr lang="en-GB" dirty="0"/>
          </a:p>
        </p:txBody>
      </p:sp>
      <p:pic>
        <p:nvPicPr>
          <p:cNvPr id="23555" name="Picture 3"/>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52200" y="1412776"/>
            <a:ext cx="535192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5733256"/>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9240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DOA</a:t>
            </a:r>
            <a:endParaRPr lang="en-GB" dirty="0"/>
          </a:p>
        </p:txBody>
      </p:sp>
      <p:pic>
        <p:nvPicPr>
          <p:cNvPr id="2355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35"/>
          <a:stretch/>
        </p:blipFill>
        <p:spPr bwMode="auto">
          <a:xfrm>
            <a:off x="153333" y="1700559"/>
            <a:ext cx="4994731" cy="475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5733256"/>
            <a:ext cx="91440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5947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HF</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5688632" cy="520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388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Medicolegal</a:t>
            </a:r>
            <a:endParaRPr lang="en-GB" dirty="0"/>
          </a:p>
        </p:txBody>
      </p:sp>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7544" y="1484783"/>
            <a:ext cx="5904656" cy="103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4423" y="2276872"/>
            <a:ext cx="5897776" cy="415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812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err="1" smtClean="0"/>
              <a:t>Medicolegal</a:t>
            </a:r>
            <a:endParaRPr lang="en-GB" dirty="0"/>
          </a:p>
        </p:txBody>
      </p:sp>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9552" y="1772816"/>
            <a:ext cx="5544616" cy="97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2524426"/>
            <a:ext cx="5544616" cy="432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147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NAP5 pathway</a:t>
            </a:r>
            <a:endParaRPr lang="en-GB" dirty="0"/>
          </a:p>
        </p:txBody>
      </p:sp>
      <p:pic>
        <p:nvPicPr>
          <p:cNvPr id="23555"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115616" y="3573016"/>
            <a:ext cx="660279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2031040"/>
            <a:ext cx="9108504" cy="154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504" y="5554106"/>
            <a:ext cx="7868564" cy="646331"/>
          </a:xfrm>
          <a:prstGeom prst="rect">
            <a:avLst/>
          </a:prstGeom>
        </p:spPr>
        <p:txBody>
          <a:bodyPr wrap="none">
            <a:spAutoFit/>
          </a:bodyPr>
          <a:lstStyle/>
          <a:p>
            <a:r>
              <a:rPr lang="en-GB" dirty="0" smtClean="0"/>
              <a:t>See more at</a:t>
            </a:r>
          </a:p>
          <a:p>
            <a:r>
              <a:rPr lang="en-GB" dirty="0"/>
              <a:t>  </a:t>
            </a:r>
            <a:r>
              <a:rPr lang="en-GB" dirty="0">
                <a:hlinkClick r:id="rId4"/>
              </a:rPr>
              <a:t>http://</a:t>
            </a:r>
            <a:r>
              <a:rPr lang="en-GB" dirty="0" smtClean="0">
                <a:hlinkClick r:id="rId4"/>
              </a:rPr>
              <a:t>www.nationalauditprojects.org.uk/NAP5-Anaesthetia-Awareness-Pathway</a:t>
            </a:r>
            <a:r>
              <a:rPr lang="en-GB" dirty="0" smtClean="0"/>
              <a:t> </a:t>
            </a:r>
            <a:endParaRPr lang="en-GB" dirty="0"/>
          </a:p>
        </p:txBody>
      </p:sp>
    </p:spTree>
    <p:extLst>
      <p:ext uri="{BB962C8B-B14F-4D97-AF65-F5344CB8AC3E}">
        <p14:creationId xmlns:p14="http://schemas.microsoft.com/office/powerpoint/2010/main" val="1605169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Consent</a:t>
            </a:r>
            <a:endParaRPr lang="en-GB"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2454746"/>
            <a:ext cx="6264695" cy="438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95536" y="1484783"/>
            <a:ext cx="6264696" cy="110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461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Consent</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619" y="2603542"/>
            <a:ext cx="5606192" cy="449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7544" y="1628799"/>
            <a:ext cx="5616624" cy="986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119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Consent</a:t>
            </a:r>
            <a:endParaRPr lang="en-GB" dirty="0"/>
          </a:p>
        </p:txBody>
      </p:sp>
      <p:pic>
        <p:nvPicPr>
          <p:cNvPr id="2050"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323528" y="2865906"/>
            <a:ext cx="6048671" cy="400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23528" y="1807878"/>
            <a:ext cx="6048672" cy="106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389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a:t>
            </a:r>
            <a:endParaRPr lang="en-GB" dirty="0"/>
          </a:p>
        </p:txBody>
      </p:sp>
    </p:spTree>
    <p:extLst>
      <p:ext uri="{BB962C8B-B14F-4D97-AF65-F5344CB8AC3E}">
        <p14:creationId xmlns:p14="http://schemas.microsoft.com/office/powerpoint/2010/main" val="2209223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NAP5 pathway</a:t>
            </a:r>
            <a:endParaRPr lang="en-GB" dirty="0"/>
          </a:p>
        </p:txBody>
      </p:sp>
      <p:pic>
        <p:nvPicPr>
          <p:cNvPr id="2355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0" y="-16905"/>
            <a:ext cx="9144000" cy="787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37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Patient experience</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1430046"/>
            <a:ext cx="5323277"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190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en-US" sz="3600" dirty="0" smtClean="0"/>
              <a:t>Induction</a:t>
            </a:r>
          </a:p>
        </p:txBody>
      </p:sp>
      <p:pic>
        <p:nvPicPr>
          <p:cNvPr id="409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2483768" y="188640"/>
            <a:ext cx="5040560" cy="703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453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en-US" sz="3600" dirty="0" smtClean="0"/>
              <a:t>Induction</a:t>
            </a:r>
          </a:p>
        </p:txBody>
      </p:sp>
      <p:pic>
        <p:nvPicPr>
          <p:cNvPr id="409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467543" y="1412776"/>
            <a:ext cx="487985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635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en-US" sz="3600" dirty="0" smtClean="0"/>
              <a:t>Induction</a:t>
            </a:r>
          </a:p>
        </p:txBody>
      </p:sp>
      <p:pic>
        <p:nvPicPr>
          <p:cNvPr id="4098"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a:stretch/>
        </p:blipFill>
        <p:spPr bwMode="auto">
          <a:xfrm>
            <a:off x="251520" y="1484784"/>
            <a:ext cx="4392488" cy="546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20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eaLnBrk="1" hangingPunct="1"/>
            <a:r>
              <a:rPr lang="en-GB" altLang="en-US" sz="3600" dirty="0" smtClean="0"/>
              <a:t>Induction - ‘Mind the gap’ checklist</a:t>
            </a:r>
          </a:p>
        </p:txBody>
      </p:sp>
      <p:sp>
        <p:nvSpPr>
          <p:cNvPr id="26627" name="Content Placeholder 2"/>
          <p:cNvSpPr>
            <a:spLocks noGrp="1"/>
          </p:cNvSpPr>
          <p:nvPr>
            <p:ph idx="1"/>
          </p:nvPr>
        </p:nvSpPr>
        <p:spPr/>
        <p:txBody>
          <a:bodyPr/>
          <a:lstStyle/>
          <a:p>
            <a:pPr eaLnBrk="1" hangingPunct="1"/>
            <a:endParaRPr lang="en-GB" altLang="en-US" sz="2800"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576" y="1124744"/>
            <a:ext cx="7723211" cy="613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507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414</Words>
  <Application>Microsoft Office PowerPoint</Application>
  <PresentationFormat>On-screen Show (4:3)</PresentationFormat>
  <Paragraphs>72</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Recommendations</vt:lpstr>
      <vt:lpstr>Patient experience</vt:lpstr>
      <vt:lpstr>NAP5 pathway</vt:lpstr>
      <vt:lpstr>NAP5 pathway</vt:lpstr>
      <vt:lpstr>Patient experience</vt:lpstr>
      <vt:lpstr>Induction</vt:lpstr>
      <vt:lpstr>Induction</vt:lpstr>
      <vt:lpstr>Induction</vt:lpstr>
      <vt:lpstr>Induction - ‘Mind the gap’ checklist</vt:lpstr>
      <vt:lpstr>Induction</vt:lpstr>
      <vt:lpstr>Maintenance</vt:lpstr>
      <vt:lpstr>Emergence</vt:lpstr>
      <vt:lpstr>Emergence</vt:lpstr>
      <vt:lpstr>Emergence</vt:lpstr>
      <vt:lpstr>Obstetrics</vt:lpstr>
      <vt:lpstr>Obstetrics</vt:lpstr>
      <vt:lpstr>Drug errors – awake paralysis</vt:lpstr>
      <vt:lpstr>Reports of AAGA after sedation</vt:lpstr>
      <vt:lpstr>PowerPoint Presentation</vt:lpstr>
      <vt:lpstr>TIVA</vt:lpstr>
      <vt:lpstr>TIVA</vt:lpstr>
      <vt:lpstr>NMB</vt:lpstr>
      <vt:lpstr>PowerPoint Presentation</vt:lpstr>
      <vt:lpstr>NMB</vt:lpstr>
      <vt:lpstr>DOA</vt:lpstr>
      <vt:lpstr>DOA</vt:lpstr>
      <vt:lpstr>HF</vt:lpstr>
      <vt:lpstr>Medicolegal</vt:lpstr>
      <vt:lpstr>Medicolegal</vt:lpstr>
      <vt:lpstr>Consent</vt:lpstr>
      <vt:lpstr>Consent</vt:lpstr>
      <vt:lpstr>Consent</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Annique Simpson</cp:lastModifiedBy>
  <cp:revision>83</cp:revision>
  <dcterms:created xsi:type="dcterms:W3CDTF">2014-07-25T06:24:51Z</dcterms:created>
  <dcterms:modified xsi:type="dcterms:W3CDTF">2014-11-11T14:13:11Z</dcterms:modified>
</cp:coreProperties>
</file>